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3"/>
  </p:handoutMasterIdLst>
  <p:sldIdLst>
    <p:sldId id="256" r:id="rId2"/>
    <p:sldId id="305" r:id="rId3"/>
    <p:sldId id="259" r:id="rId4"/>
    <p:sldId id="284" r:id="rId5"/>
    <p:sldId id="286" r:id="rId6"/>
    <p:sldId id="289" r:id="rId7"/>
    <p:sldId id="291" r:id="rId8"/>
    <p:sldId id="292" r:id="rId9"/>
    <p:sldId id="303" r:id="rId10"/>
    <p:sldId id="304" r:id="rId11"/>
    <p:sldId id="294" r:id="rId12"/>
    <p:sldId id="296" r:id="rId13"/>
    <p:sldId id="302" r:id="rId14"/>
    <p:sldId id="297" r:id="rId15"/>
    <p:sldId id="298" r:id="rId16"/>
    <p:sldId id="299" r:id="rId17"/>
    <p:sldId id="279" r:id="rId18"/>
    <p:sldId id="272" r:id="rId19"/>
    <p:sldId id="278" r:id="rId20"/>
    <p:sldId id="271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A42"/>
    <a:srgbClr val="0E58B2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3842" autoAdjust="0"/>
  </p:normalViewPr>
  <p:slideViewPr>
    <p:cSldViewPr>
      <p:cViewPr varScale="1">
        <p:scale>
          <a:sx n="60" d="100"/>
          <a:sy n="60" d="100"/>
        </p:scale>
        <p:origin x="140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77F739-0692-48F3-97A9-F07262C2FB85}" type="doc">
      <dgm:prSet loTypeId="urn:microsoft.com/office/officeart/2005/8/layout/cycle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69C923F-1AB3-45A3-8E02-E6E359B05A6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School Nutrition Garden</a:t>
          </a:r>
        </a:p>
      </dgm:t>
    </dgm:pt>
    <dgm:pt modelId="{442F3E02-FE7F-4574-930D-7D94A91A3990}" type="parTrans" cxnId="{D249FCBF-455C-4C30-949F-B5F917FB59F3}">
      <dgm:prSet/>
      <dgm:spPr/>
      <dgm:t>
        <a:bodyPr/>
        <a:lstStyle/>
        <a:p>
          <a:endParaRPr lang="en-US"/>
        </a:p>
      </dgm:t>
    </dgm:pt>
    <dgm:pt modelId="{A77E6999-CE23-493A-B620-AD9B57F77A9B}" type="sibTrans" cxnId="{D249FCBF-455C-4C30-949F-B5F917FB59F3}">
      <dgm:prSet/>
      <dgm:spPr/>
      <dgm:t>
        <a:bodyPr/>
        <a:lstStyle/>
        <a:p>
          <a:endParaRPr lang="en-US"/>
        </a:p>
      </dgm:t>
    </dgm:pt>
    <dgm:pt modelId="{2B22B765-A969-4C53-AE12-74AB1728F71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Multi tap Hand Washing Facility</a:t>
          </a:r>
        </a:p>
      </dgm:t>
    </dgm:pt>
    <dgm:pt modelId="{B14B13B0-7B75-4C1F-AEE6-5B486B98E624}" type="parTrans" cxnId="{5CA92FFB-94A1-4393-A223-135E63D23D5D}">
      <dgm:prSet/>
      <dgm:spPr/>
      <dgm:t>
        <a:bodyPr/>
        <a:lstStyle/>
        <a:p>
          <a:endParaRPr lang="en-US"/>
        </a:p>
      </dgm:t>
    </dgm:pt>
    <dgm:pt modelId="{0C920EF6-354B-40A1-AD90-9ECBA6048C5C}" type="sibTrans" cxnId="{5CA92FFB-94A1-4393-A223-135E63D23D5D}">
      <dgm:prSet/>
      <dgm:spPr/>
      <dgm:t>
        <a:bodyPr/>
        <a:lstStyle/>
        <a:p>
          <a:endParaRPr lang="en-US"/>
        </a:p>
      </dgm:t>
    </dgm:pt>
    <dgm:pt modelId="{89684652-94F1-41A4-89E5-AA25C2E8488C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600" dirty="0" err="1">
              <a:latin typeface="Calibri" pitchFamily="34" charset="0"/>
              <a:cs typeface="Calibri" pitchFamily="34" charset="0"/>
            </a:rPr>
            <a:t>Sampriti</a:t>
          </a:r>
          <a:r>
            <a:rPr lang="en-US" sz="1600" dirty="0">
              <a:latin typeface="Calibri" pitchFamily="34" charset="0"/>
              <a:cs typeface="Calibri" pitchFamily="34" charset="0"/>
            </a:rPr>
            <a:t> </a:t>
          </a:r>
          <a:r>
            <a:rPr lang="en-US" sz="1600" dirty="0" err="1">
              <a:latin typeface="Calibri" pitchFamily="34" charset="0"/>
              <a:cs typeface="Calibri" pitchFamily="34" charset="0"/>
            </a:rPr>
            <a:t>Bhoja</a:t>
          </a:r>
          <a:r>
            <a:rPr lang="en-US" sz="1600" dirty="0" err="1"/>
            <a:t>n</a:t>
          </a:r>
          <a:r>
            <a:rPr lang="en-US" sz="1600" dirty="0"/>
            <a:t> </a:t>
          </a:r>
        </a:p>
      </dgm:t>
    </dgm:pt>
    <dgm:pt modelId="{8680F932-01C2-4330-8FA9-8802033BEE43}" type="parTrans" cxnId="{269EC6F6-A66B-48EF-B05B-F6F5C5C9FDB2}">
      <dgm:prSet/>
      <dgm:spPr/>
      <dgm:t>
        <a:bodyPr/>
        <a:lstStyle/>
        <a:p>
          <a:endParaRPr lang="en-US"/>
        </a:p>
      </dgm:t>
    </dgm:pt>
    <dgm:pt modelId="{F3C344FC-C2D1-4B05-B10D-D46718DE4B80}" type="sibTrans" cxnId="{269EC6F6-A66B-48EF-B05B-F6F5C5C9FDB2}">
      <dgm:prSet/>
      <dgm:spPr/>
      <dgm:t>
        <a:bodyPr/>
        <a:lstStyle/>
        <a:p>
          <a:endParaRPr lang="en-US"/>
        </a:p>
      </dgm:t>
    </dgm:pt>
    <dgm:pt modelId="{38932943-52F4-4F1F-BA4C-4EF1DA83466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dirty="0">
              <a:latin typeface="Calibri" pitchFamily="34" charset="0"/>
              <a:cs typeface="Calibri" pitchFamily="34" charset="0"/>
            </a:rPr>
            <a:t>Guideline on Food  Safety and Hygiene for Kitchen </a:t>
          </a:r>
        </a:p>
      </dgm:t>
    </dgm:pt>
    <dgm:pt modelId="{E7D2DB78-364E-4683-A399-2B44812734C8}" type="parTrans" cxnId="{6D936C06-9E7E-464E-BFD3-B633ED2F9EEA}">
      <dgm:prSet/>
      <dgm:spPr/>
      <dgm:t>
        <a:bodyPr/>
        <a:lstStyle/>
        <a:p>
          <a:endParaRPr lang="en-US"/>
        </a:p>
      </dgm:t>
    </dgm:pt>
    <dgm:pt modelId="{618526FB-D490-4EBF-BB3D-A8C8B25542B2}" type="sibTrans" cxnId="{6D936C06-9E7E-464E-BFD3-B633ED2F9EEA}">
      <dgm:prSet/>
      <dgm:spPr/>
      <dgm:t>
        <a:bodyPr/>
        <a:lstStyle/>
        <a:p>
          <a:endParaRPr lang="en-US"/>
        </a:p>
      </dgm:t>
    </dgm:pt>
    <dgm:pt modelId="{6F62E9C0-5834-4D98-AF44-08D2038FAEF8}">
      <dgm:prSet phldrT="[Text]" custT="1"/>
      <dgm:spPr>
        <a:solidFill>
          <a:srgbClr val="E07A42"/>
        </a:solidFill>
      </dgm:spPr>
      <dgm:t>
        <a:bodyPr/>
        <a:lstStyle/>
        <a:p>
          <a:r>
            <a:rPr lang="en-US" sz="1400" dirty="0">
              <a:latin typeface="Calibri" pitchFamily="34" charset="0"/>
              <a:cs typeface="Calibri" pitchFamily="34" charset="0"/>
            </a:rPr>
            <a:t>Pictorial posters related to MDM Scheme</a:t>
          </a:r>
        </a:p>
      </dgm:t>
    </dgm:pt>
    <dgm:pt modelId="{D6C3AF52-491D-408B-9D32-C6339461D62A}" type="sibTrans" cxnId="{369A5390-5319-420C-B88B-FC677C733AB1}">
      <dgm:prSet/>
      <dgm:spPr/>
      <dgm:t>
        <a:bodyPr/>
        <a:lstStyle/>
        <a:p>
          <a:endParaRPr lang="en-US"/>
        </a:p>
      </dgm:t>
    </dgm:pt>
    <dgm:pt modelId="{185A13C8-ED23-4180-A07F-31E28C021F18}" type="parTrans" cxnId="{369A5390-5319-420C-B88B-FC677C733AB1}">
      <dgm:prSet/>
      <dgm:spPr/>
      <dgm:t>
        <a:bodyPr/>
        <a:lstStyle/>
        <a:p>
          <a:endParaRPr lang="en-US"/>
        </a:p>
      </dgm:t>
    </dgm:pt>
    <dgm:pt modelId="{AC8E8135-5E61-48E7-9AA9-21A80B2EC535}" type="pres">
      <dgm:prSet presAssocID="{4C77F739-0692-48F3-97A9-F07262C2FB85}" presName="cycle" presStyleCnt="0">
        <dgm:presLayoutVars>
          <dgm:dir/>
          <dgm:resizeHandles val="exact"/>
        </dgm:presLayoutVars>
      </dgm:prSet>
      <dgm:spPr/>
    </dgm:pt>
    <dgm:pt modelId="{DEA2642E-2A33-4190-8124-346A8CFA7231}" type="pres">
      <dgm:prSet presAssocID="{869C923F-1AB3-45A3-8E02-E6E359B05A65}" presName="node" presStyleLbl="node1" presStyleIdx="0" presStyleCnt="5">
        <dgm:presLayoutVars>
          <dgm:bulletEnabled val="1"/>
        </dgm:presLayoutVars>
      </dgm:prSet>
      <dgm:spPr/>
    </dgm:pt>
    <dgm:pt modelId="{BAFA4939-DDE1-43EB-B56B-DEDF5430359D}" type="pres">
      <dgm:prSet presAssocID="{869C923F-1AB3-45A3-8E02-E6E359B05A65}" presName="spNode" presStyleCnt="0"/>
      <dgm:spPr/>
    </dgm:pt>
    <dgm:pt modelId="{791FC0C6-E81C-4C30-BA68-FBA12DC80897}" type="pres">
      <dgm:prSet presAssocID="{A77E6999-CE23-493A-B620-AD9B57F77A9B}" presName="sibTrans" presStyleLbl="sibTrans1D1" presStyleIdx="0" presStyleCnt="5"/>
      <dgm:spPr/>
    </dgm:pt>
    <dgm:pt modelId="{2A65662C-D0EE-421D-96E1-75CC5A023286}" type="pres">
      <dgm:prSet presAssocID="{2B22B765-A969-4C53-AE12-74AB1728F71B}" presName="node" presStyleLbl="node1" presStyleIdx="1" presStyleCnt="5">
        <dgm:presLayoutVars>
          <dgm:bulletEnabled val="1"/>
        </dgm:presLayoutVars>
      </dgm:prSet>
      <dgm:spPr/>
    </dgm:pt>
    <dgm:pt modelId="{E16E5BC2-CE88-4A88-A112-7890EE9A7D2E}" type="pres">
      <dgm:prSet presAssocID="{2B22B765-A969-4C53-AE12-74AB1728F71B}" presName="spNode" presStyleCnt="0"/>
      <dgm:spPr/>
    </dgm:pt>
    <dgm:pt modelId="{F2222F46-DE2D-4987-9CD7-A38D006FEC15}" type="pres">
      <dgm:prSet presAssocID="{0C920EF6-354B-40A1-AD90-9ECBA6048C5C}" presName="sibTrans" presStyleLbl="sibTrans1D1" presStyleIdx="1" presStyleCnt="5"/>
      <dgm:spPr/>
    </dgm:pt>
    <dgm:pt modelId="{02CD7FCF-2929-4E1F-B50B-65242D10C582}" type="pres">
      <dgm:prSet presAssocID="{6F62E9C0-5834-4D98-AF44-08D2038FAEF8}" presName="node" presStyleLbl="node1" presStyleIdx="2" presStyleCnt="5" custScaleX="123381" custRadScaleRad="108792" custRadScaleInc="-35159">
        <dgm:presLayoutVars>
          <dgm:bulletEnabled val="1"/>
        </dgm:presLayoutVars>
      </dgm:prSet>
      <dgm:spPr/>
    </dgm:pt>
    <dgm:pt modelId="{94116A9B-7767-46B6-9FFD-45880F2747E9}" type="pres">
      <dgm:prSet presAssocID="{6F62E9C0-5834-4D98-AF44-08D2038FAEF8}" presName="spNode" presStyleCnt="0"/>
      <dgm:spPr/>
    </dgm:pt>
    <dgm:pt modelId="{301D6484-FB65-49D6-AE5D-0D8C39597ED8}" type="pres">
      <dgm:prSet presAssocID="{D6C3AF52-491D-408B-9D32-C6339461D62A}" presName="sibTrans" presStyleLbl="sibTrans1D1" presStyleIdx="2" presStyleCnt="5"/>
      <dgm:spPr/>
    </dgm:pt>
    <dgm:pt modelId="{95C17FB2-B6A0-4D5C-88D4-66593DFB36AE}" type="pres">
      <dgm:prSet presAssocID="{89684652-94F1-41A4-89E5-AA25C2E8488C}" presName="node" presStyleLbl="node1" presStyleIdx="3" presStyleCnt="5" custRadScaleRad="108065" custRadScaleInc="23031">
        <dgm:presLayoutVars>
          <dgm:bulletEnabled val="1"/>
        </dgm:presLayoutVars>
      </dgm:prSet>
      <dgm:spPr/>
    </dgm:pt>
    <dgm:pt modelId="{C76F7F60-135B-4882-8A37-8A793FE29F2A}" type="pres">
      <dgm:prSet presAssocID="{89684652-94F1-41A4-89E5-AA25C2E8488C}" presName="spNode" presStyleCnt="0"/>
      <dgm:spPr/>
    </dgm:pt>
    <dgm:pt modelId="{4BAD4FA9-4986-4C6D-9C4D-5E17A783BDB5}" type="pres">
      <dgm:prSet presAssocID="{F3C344FC-C2D1-4B05-B10D-D46718DE4B80}" presName="sibTrans" presStyleLbl="sibTrans1D1" presStyleIdx="3" presStyleCnt="5"/>
      <dgm:spPr/>
    </dgm:pt>
    <dgm:pt modelId="{3977673F-339C-4B99-81B4-BA042611A5FE}" type="pres">
      <dgm:prSet presAssocID="{38932943-52F4-4F1F-BA4C-4EF1DA834664}" presName="node" presStyleLbl="node1" presStyleIdx="4" presStyleCnt="5">
        <dgm:presLayoutVars>
          <dgm:bulletEnabled val="1"/>
        </dgm:presLayoutVars>
      </dgm:prSet>
      <dgm:spPr/>
    </dgm:pt>
    <dgm:pt modelId="{42BD452B-AC1D-49DE-8A72-4A481337ADFC}" type="pres">
      <dgm:prSet presAssocID="{38932943-52F4-4F1F-BA4C-4EF1DA834664}" presName="spNode" presStyleCnt="0"/>
      <dgm:spPr/>
    </dgm:pt>
    <dgm:pt modelId="{21E1CE82-CD86-4B9C-B91A-236D66423E0D}" type="pres">
      <dgm:prSet presAssocID="{618526FB-D490-4EBF-BB3D-A8C8B25542B2}" presName="sibTrans" presStyleLbl="sibTrans1D1" presStyleIdx="4" presStyleCnt="5"/>
      <dgm:spPr/>
    </dgm:pt>
  </dgm:ptLst>
  <dgm:cxnLst>
    <dgm:cxn modelId="{6D936C06-9E7E-464E-BFD3-B633ED2F9EEA}" srcId="{4C77F739-0692-48F3-97A9-F07262C2FB85}" destId="{38932943-52F4-4F1F-BA4C-4EF1DA834664}" srcOrd="4" destOrd="0" parTransId="{E7D2DB78-364E-4683-A399-2B44812734C8}" sibTransId="{618526FB-D490-4EBF-BB3D-A8C8B25542B2}"/>
    <dgm:cxn modelId="{1221E017-46CF-4B3E-8368-856A6DBDFB99}" type="presOf" srcId="{869C923F-1AB3-45A3-8E02-E6E359B05A65}" destId="{DEA2642E-2A33-4190-8124-346A8CFA7231}" srcOrd="0" destOrd="0" presId="urn:microsoft.com/office/officeart/2005/8/layout/cycle5"/>
    <dgm:cxn modelId="{E7169419-BAD5-4F24-AE52-CBD71F8FABFD}" type="presOf" srcId="{0C920EF6-354B-40A1-AD90-9ECBA6048C5C}" destId="{F2222F46-DE2D-4987-9CD7-A38D006FEC15}" srcOrd="0" destOrd="0" presId="urn:microsoft.com/office/officeart/2005/8/layout/cycle5"/>
    <dgm:cxn modelId="{EA2BC11A-A336-4CEC-9C87-69854C69840D}" type="presOf" srcId="{2B22B765-A969-4C53-AE12-74AB1728F71B}" destId="{2A65662C-D0EE-421D-96E1-75CC5A023286}" srcOrd="0" destOrd="0" presId="urn:microsoft.com/office/officeart/2005/8/layout/cycle5"/>
    <dgm:cxn modelId="{0E896B66-CD64-4B7C-86FC-6B52CFD34EDC}" type="presOf" srcId="{A77E6999-CE23-493A-B620-AD9B57F77A9B}" destId="{791FC0C6-E81C-4C30-BA68-FBA12DC80897}" srcOrd="0" destOrd="0" presId="urn:microsoft.com/office/officeart/2005/8/layout/cycle5"/>
    <dgm:cxn modelId="{E7635548-F795-4A6E-8A71-5F03BFB5CBF8}" type="presOf" srcId="{6F62E9C0-5834-4D98-AF44-08D2038FAEF8}" destId="{02CD7FCF-2929-4E1F-B50B-65242D10C582}" srcOrd="0" destOrd="0" presId="urn:microsoft.com/office/officeart/2005/8/layout/cycle5"/>
    <dgm:cxn modelId="{9D37FC7B-3CAC-4BCD-B637-20238844E9C8}" type="presOf" srcId="{618526FB-D490-4EBF-BB3D-A8C8B25542B2}" destId="{21E1CE82-CD86-4B9C-B91A-236D66423E0D}" srcOrd="0" destOrd="0" presId="urn:microsoft.com/office/officeart/2005/8/layout/cycle5"/>
    <dgm:cxn modelId="{7C33C57D-2BE9-489C-95F9-0A3D10802F69}" type="presOf" srcId="{F3C344FC-C2D1-4B05-B10D-D46718DE4B80}" destId="{4BAD4FA9-4986-4C6D-9C4D-5E17A783BDB5}" srcOrd="0" destOrd="0" presId="urn:microsoft.com/office/officeart/2005/8/layout/cycle5"/>
    <dgm:cxn modelId="{A6F3DD87-3809-40FB-8C26-FEB4B2E07493}" type="presOf" srcId="{4C77F739-0692-48F3-97A9-F07262C2FB85}" destId="{AC8E8135-5E61-48E7-9AA9-21A80B2EC535}" srcOrd="0" destOrd="0" presId="urn:microsoft.com/office/officeart/2005/8/layout/cycle5"/>
    <dgm:cxn modelId="{369A5390-5319-420C-B88B-FC677C733AB1}" srcId="{4C77F739-0692-48F3-97A9-F07262C2FB85}" destId="{6F62E9C0-5834-4D98-AF44-08D2038FAEF8}" srcOrd="2" destOrd="0" parTransId="{185A13C8-ED23-4180-A07F-31E28C021F18}" sibTransId="{D6C3AF52-491D-408B-9D32-C6339461D62A}"/>
    <dgm:cxn modelId="{34D45294-C01F-455A-A71D-C37B9B82F81A}" type="presOf" srcId="{89684652-94F1-41A4-89E5-AA25C2E8488C}" destId="{95C17FB2-B6A0-4D5C-88D4-66593DFB36AE}" srcOrd="0" destOrd="0" presId="urn:microsoft.com/office/officeart/2005/8/layout/cycle5"/>
    <dgm:cxn modelId="{63DCAF97-D202-42AD-8BE9-96025B07D7E1}" type="presOf" srcId="{D6C3AF52-491D-408B-9D32-C6339461D62A}" destId="{301D6484-FB65-49D6-AE5D-0D8C39597ED8}" srcOrd="0" destOrd="0" presId="urn:microsoft.com/office/officeart/2005/8/layout/cycle5"/>
    <dgm:cxn modelId="{D249FCBF-455C-4C30-949F-B5F917FB59F3}" srcId="{4C77F739-0692-48F3-97A9-F07262C2FB85}" destId="{869C923F-1AB3-45A3-8E02-E6E359B05A65}" srcOrd="0" destOrd="0" parTransId="{442F3E02-FE7F-4574-930D-7D94A91A3990}" sibTransId="{A77E6999-CE23-493A-B620-AD9B57F77A9B}"/>
    <dgm:cxn modelId="{269EC6F6-A66B-48EF-B05B-F6F5C5C9FDB2}" srcId="{4C77F739-0692-48F3-97A9-F07262C2FB85}" destId="{89684652-94F1-41A4-89E5-AA25C2E8488C}" srcOrd="3" destOrd="0" parTransId="{8680F932-01C2-4330-8FA9-8802033BEE43}" sibTransId="{F3C344FC-C2D1-4B05-B10D-D46718DE4B80}"/>
    <dgm:cxn modelId="{464C1CF9-89EC-4591-B0BD-302278AE7799}" type="presOf" srcId="{38932943-52F4-4F1F-BA4C-4EF1DA834664}" destId="{3977673F-339C-4B99-81B4-BA042611A5FE}" srcOrd="0" destOrd="0" presId="urn:microsoft.com/office/officeart/2005/8/layout/cycle5"/>
    <dgm:cxn modelId="{5CA92FFB-94A1-4393-A223-135E63D23D5D}" srcId="{4C77F739-0692-48F3-97A9-F07262C2FB85}" destId="{2B22B765-A969-4C53-AE12-74AB1728F71B}" srcOrd="1" destOrd="0" parTransId="{B14B13B0-7B75-4C1F-AEE6-5B486B98E624}" sibTransId="{0C920EF6-354B-40A1-AD90-9ECBA6048C5C}"/>
    <dgm:cxn modelId="{F48E08EE-3056-4784-ACB1-C494AB2A49F4}" type="presParOf" srcId="{AC8E8135-5E61-48E7-9AA9-21A80B2EC535}" destId="{DEA2642E-2A33-4190-8124-346A8CFA7231}" srcOrd="0" destOrd="0" presId="urn:microsoft.com/office/officeart/2005/8/layout/cycle5"/>
    <dgm:cxn modelId="{4EBC0F93-2F9F-4FA8-BB00-EF2C2A5BA2AF}" type="presParOf" srcId="{AC8E8135-5E61-48E7-9AA9-21A80B2EC535}" destId="{BAFA4939-DDE1-43EB-B56B-DEDF5430359D}" srcOrd="1" destOrd="0" presId="urn:microsoft.com/office/officeart/2005/8/layout/cycle5"/>
    <dgm:cxn modelId="{EEC12687-5A20-4D91-B224-E98B6502AF43}" type="presParOf" srcId="{AC8E8135-5E61-48E7-9AA9-21A80B2EC535}" destId="{791FC0C6-E81C-4C30-BA68-FBA12DC80897}" srcOrd="2" destOrd="0" presId="urn:microsoft.com/office/officeart/2005/8/layout/cycle5"/>
    <dgm:cxn modelId="{503699F0-3092-40BF-8A62-A4329367A7D6}" type="presParOf" srcId="{AC8E8135-5E61-48E7-9AA9-21A80B2EC535}" destId="{2A65662C-D0EE-421D-96E1-75CC5A023286}" srcOrd="3" destOrd="0" presId="urn:microsoft.com/office/officeart/2005/8/layout/cycle5"/>
    <dgm:cxn modelId="{06DA98B7-B5D6-4003-94EE-6648D2A310E7}" type="presParOf" srcId="{AC8E8135-5E61-48E7-9AA9-21A80B2EC535}" destId="{E16E5BC2-CE88-4A88-A112-7890EE9A7D2E}" srcOrd="4" destOrd="0" presId="urn:microsoft.com/office/officeart/2005/8/layout/cycle5"/>
    <dgm:cxn modelId="{8C4173E4-9720-4323-8B87-804B958E68A0}" type="presParOf" srcId="{AC8E8135-5E61-48E7-9AA9-21A80B2EC535}" destId="{F2222F46-DE2D-4987-9CD7-A38D006FEC15}" srcOrd="5" destOrd="0" presId="urn:microsoft.com/office/officeart/2005/8/layout/cycle5"/>
    <dgm:cxn modelId="{092BD767-2260-4482-8203-FB367AD138D3}" type="presParOf" srcId="{AC8E8135-5E61-48E7-9AA9-21A80B2EC535}" destId="{02CD7FCF-2929-4E1F-B50B-65242D10C582}" srcOrd="6" destOrd="0" presId="urn:microsoft.com/office/officeart/2005/8/layout/cycle5"/>
    <dgm:cxn modelId="{EFB9A1D0-D1B6-401E-ADFE-5F3E03DF6578}" type="presParOf" srcId="{AC8E8135-5E61-48E7-9AA9-21A80B2EC535}" destId="{94116A9B-7767-46B6-9FFD-45880F2747E9}" srcOrd="7" destOrd="0" presId="urn:microsoft.com/office/officeart/2005/8/layout/cycle5"/>
    <dgm:cxn modelId="{3431F5D9-DCF6-4EAC-80CB-442A8255D590}" type="presParOf" srcId="{AC8E8135-5E61-48E7-9AA9-21A80B2EC535}" destId="{301D6484-FB65-49D6-AE5D-0D8C39597ED8}" srcOrd="8" destOrd="0" presId="urn:microsoft.com/office/officeart/2005/8/layout/cycle5"/>
    <dgm:cxn modelId="{B5B9AB6B-0B16-43E8-B779-4F7A086548A2}" type="presParOf" srcId="{AC8E8135-5E61-48E7-9AA9-21A80B2EC535}" destId="{95C17FB2-B6A0-4D5C-88D4-66593DFB36AE}" srcOrd="9" destOrd="0" presId="urn:microsoft.com/office/officeart/2005/8/layout/cycle5"/>
    <dgm:cxn modelId="{77C10263-4B56-41FF-A245-120EDDB8E83C}" type="presParOf" srcId="{AC8E8135-5E61-48E7-9AA9-21A80B2EC535}" destId="{C76F7F60-135B-4882-8A37-8A793FE29F2A}" srcOrd="10" destOrd="0" presId="urn:microsoft.com/office/officeart/2005/8/layout/cycle5"/>
    <dgm:cxn modelId="{55EF7A2C-F1D0-4969-B198-90CEE4068C7D}" type="presParOf" srcId="{AC8E8135-5E61-48E7-9AA9-21A80B2EC535}" destId="{4BAD4FA9-4986-4C6D-9C4D-5E17A783BDB5}" srcOrd="11" destOrd="0" presId="urn:microsoft.com/office/officeart/2005/8/layout/cycle5"/>
    <dgm:cxn modelId="{48514AD9-CF01-4599-8770-D8C816C1785B}" type="presParOf" srcId="{AC8E8135-5E61-48E7-9AA9-21A80B2EC535}" destId="{3977673F-339C-4B99-81B4-BA042611A5FE}" srcOrd="12" destOrd="0" presId="urn:microsoft.com/office/officeart/2005/8/layout/cycle5"/>
    <dgm:cxn modelId="{A9260B1D-D8AA-4F7D-AECB-6C630588CAA1}" type="presParOf" srcId="{AC8E8135-5E61-48E7-9AA9-21A80B2EC535}" destId="{42BD452B-AC1D-49DE-8A72-4A481337ADFC}" srcOrd="13" destOrd="0" presId="urn:microsoft.com/office/officeart/2005/8/layout/cycle5"/>
    <dgm:cxn modelId="{89EDB686-DCF9-4757-A6F1-54691ACE66BC}" type="presParOf" srcId="{AC8E8135-5E61-48E7-9AA9-21A80B2EC535}" destId="{21E1CE82-CD86-4B9C-B91A-236D66423E0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09C20-6EC8-4834-B734-89733D377396}" type="doc">
      <dgm:prSet loTypeId="urn:microsoft.com/office/officeart/2008/layout/AlternatingPictureCircles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ED245BA-BDA6-4573-9E9D-2C008B10BCDF}">
      <dgm:prSet phldrT="[Text]" custT="1"/>
      <dgm:spPr/>
      <dgm:t>
        <a:bodyPr/>
        <a:lstStyle/>
        <a:p>
          <a:pPr algn="ctr">
            <a:lnSpc>
              <a:spcPct val="90000"/>
            </a:lnSpc>
          </a:pP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Proposals during the financial year 2020-21:</a:t>
          </a:r>
          <a:endParaRPr lang="en-US" sz="2800" b="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178ED7-79CB-43BC-BEBC-AC6AF7C46736}" type="parTrans" cxnId="{0EDB0DE4-0F54-44D8-B761-6C3BEB565364}">
      <dgm:prSet/>
      <dgm:spPr/>
      <dgm:t>
        <a:bodyPr/>
        <a:lstStyle/>
        <a:p>
          <a:endParaRPr lang="en-US"/>
        </a:p>
      </dgm:t>
    </dgm:pt>
    <dgm:pt modelId="{DF3A501C-2504-43A1-8729-92498EE5C09F}" type="sibTrans" cxnId="{0EDB0DE4-0F54-44D8-B761-6C3BEB565364}">
      <dgm:prSet/>
      <dgm:spPr/>
      <dgm:t>
        <a:bodyPr/>
        <a:lstStyle/>
        <a:p>
          <a:endParaRPr lang="en-US"/>
        </a:p>
      </dgm:t>
    </dgm:pt>
    <dgm:pt modelId="{7825E09A-ED98-4EAF-AA06-5B40C04C7396}" type="pres">
      <dgm:prSet presAssocID="{45A09C20-6EC8-4834-B734-89733D377396}" presName="Name0" presStyleCnt="0">
        <dgm:presLayoutVars>
          <dgm:chMax/>
          <dgm:chPref/>
          <dgm:dir/>
        </dgm:presLayoutVars>
      </dgm:prSet>
      <dgm:spPr/>
    </dgm:pt>
    <dgm:pt modelId="{FD0809FF-C043-44E0-9392-7C33B0E3BAD7}" type="pres">
      <dgm:prSet presAssocID="{FED245BA-BDA6-4573-9E9D-2C008B10BCDF}" presName="composite" presStyleCnt="0"/>
      <dgm:spPr/>
    </dgm:pt>
    <dgm:pt modelId="{33856C93-0937-4A6B-B894-D5865F37376A}" type="pres">
      <dgm:prSet presAssocID="{FED245BA-BDA6-4573-9E9D-2C008B10BCDF}" presName="Accent" presStyleLbl="alignNode1" presStyleIdx="0" presStyleCnt="1" custLinFactNeighborX="-32274" custLinFactNeighborY="1039">
        <dgm:presLayoutVars>
          <dgm:chMax val="0"/>
          <dgm:chPref val="0"/>
        </dgm:presLayoutVars>
      </dgm:prSet>
      <dgm:spPr/>
    </dgm:pt>
    <dgm:pt modelId="{E462A206-B967-4B38-BFFE-664F9191685D}" type="pres">
      <dgm:prSet presAssocID="{FED245BA-BDA6-4573-9E9D-2C008B10BCDF}" presName="Image" presStyleLbl="bgImgPlace1" presStyleIdx="0" presStyleCnt="1" custScaleX="1456" custLinFactNeighborX="-2137" custLinFactNeighborY="149">
        <dgm:presLayoutVars>
          <dgm:chMax val="0"/>
          <dgm:chPref val="0"/>
          <dgm:bulletEnabled val="1"/>
        </dgm:presLayoutVars>
      </dgm:prSet>
      <dgm:spPr/>
    </dgm:pt>
    <dgm:pt modelId="{93476D3C-CE4D-493B-B4FF-2093265B91BD}" type="pres">
      <dgm:prSet presAssocID="{FED245BA-BDA6-4573-9E9D-2C008B10BCDF}" presName="Parent" presStyleLbl="fgAccFollowNode1" presStyleIdx="0" presStyleCnt="1" custScaleX="126640" custLinFactNeighborX="-42506" custLinFactNeighborY="562">
        <dgm:presLayoutVars>
          <dgm:chMax val="0"/>
          <dgm:chPref val="0"/>
          <dgm:bulletEnabled val="1"/>
        </dgm:presLayoutVars>
      </dgm:prSet>
      <dgm:spPr/>
    </dgm:pt>
    <dgm:pt modelId="{EED8DAF5-C63F-48E7-92C9-054469B12F8A}" type="pres">
      <dgm:prSet presAssocID="{FED245BA-BDA6-4573-9E9D-2C008B10BCDF}" presName="Space" presStyleCnt="0">
        <dgm:presLayoutVars>
          <dgm:chMax val="0"/>
          <dgm:chPref val="0"/>
        </dgm:presLayoutVars>
      </dgm:prSet>
      <dgm:spPr/>
    </dgm:pt>
  </dgm:ptLst>
  <dgm:cxnLst>
    <dgm:cxn modelId="{4E1F9043-D705-477B-A3BD-D2441FFE116C}" type="presOf" srcId="{45A09C20-6EC8-4834-B734-89733D377396}" destId="{7825E09A-ED98-4EAF-AA06-5B40C04C7396}" srcOrd="0" destOrd="0" presId="urn:microsoft.com/office/officeart/2008/layout/AlternatingPictureCircles"/>
    <dgm:cxn modelId="{0EDB0DE4-0F54-44D8-B761-6C3BEB565364}" srcId="{45A09C20-6EC8-4834-B734-89733D377396}" destId="{FED245BA-BDA6-4573-9E9D-2C008B10BCDF}" srcOrd="0" destOrd="0" parTransId="{B0178ED7-79CB-43BC-BEBC-AC6AF7C46736}" sibTransId="{DF3A501C-2504-43A1-8729-92498EE5C09F}"/>
    <dgm:cxn modelId="{CF1694EC-A127-4FE7-AE40-10208E1A36ED}" type="presOf" srcId="{FED245BA-BDA6-4573-9E9D-2C008B10BCDF}" destId="{93476D3C-CE4D-493B-B4FF-2093265B91BD}" srcOrd="0" destOrd="0" presId="urn:microsoft.com/office/officeart/2008/layout/AlternatingPictureCircles"/>
    <dgm:cxn modelId="{D4BAE5E1-DF49-41DC-ADD0-EBD7D75CDC60}" type="presParOf" srcId="{7825E09A-ED98-4EAF-AA06-5B40C04C7396}" destId="{FD0809FF-C043-44E0-9392-7C33B0E3BAD7}" srcOrd="0" destOrd="0" presId="urn:microsoft.com/office/officeart/2008/layout/AlternatingPictureCircles"/>
    <dgm:cxn modelId="{123DBAB0-BBBA-4EE4-83A3-BE92ADB83F51}" type="presParOf" srcId="{FD0809FF-C043-44E0-9392-7C33B0E3BAD7}" destId="{33856C93-0937-4A6B-B894-D5865F37376A}" srcOrd="0" destOrd="0" presId="urn:microsoft.com/office/officeart/2008/layout/AlternatingPictureCircles"/>
    <dgm:cxn modelId="{6339973F-A537-40BC-9B86-151A51200F60}" type="presParOf" srcId="{FD0809FF-C043-44E0-9392-7C33B0E3BAD7}" destId="{E462A206-B967-4B38-BFFE-664F9191685D}" srcOrd="1" destOrd="0" presId="urn:microsoft.com/office/officeart/2008/layout/AlternatingPictureCircles"/>
    <dgm:cxn modelId="{052E5BC7-36B3-497E-B0E3-72085C71A7C1}" type="presParOf" srcId="{FD0809FF-C043-44E0-9392-7C33B0E3BAD7}" destId="{93476D3C-CE4D-493B-B4FF-2093265B91BD}" srcOrd="2" destOrd="0" presId="urn:microsoft.com/office/officeart/2008/layout/AlternatingPictureCircles"/>
    <dgm:cxn modelId="{DF1BCF5A-BBF1-49D2-A07A-7DE60DD683AE}" type="presParOf" srcId="{FD0809FF-C043-44E0-9392-7C33B0E3BAD7}" destId="{EED8DAF5-C63F-48E7-92C9-054469B12F8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2642E-2A33-4190-8124-346A8CFA7231}">
      <dsp:nvSpPr>
        <dsp:cNvPr id="0" name=""/>
        <dsp:cNvSpPr/>
      </dsp:nvSpPr>
      <dsp:spPr>
        <a:xfrm>
          <a:off x="3201869" y="2342"/>
          <a:ext cx="1902060" cy="1236339"/>
        </a:xfrm>
        <a:prstGeom prst="roundRect">
          <a:avLst/>
        </a:prstGeom>
        <a:solidFill>
          <a:srgbClr val="92D05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School Nutrition Garden</a:t>
          </a:r>
        </a:p>
      </dsp:txBody>
      <dsp:txXfrm>
        <a:off x="3262222" y="62695"/>
        <a:ext cx="1781354" cy="1115633"/>
      </dsp:txXfrm>
    </dsp:sp>
    <dsp:sp modelId="{791FC0C6-E81C-4C30-BA68-FBA12DC80897}">
      <dsp:nvSpPr>
        <dsp:cNvPr id="0" name=""/>
        <dsp:cNvSpPr/>
      </dsp:nvSpPr>
      <dsp:spPr>
        <a:xfrm>
          <a:off x="1682851" y="620512"/>
          <a:ext cx="4940097" cy="4940097"/>
        </a:xfrm>
        <a:custGeom>
          <a:avLst/>
          <a:gdLst/>
          <a:ahLst/>
          <a:cxnLst/>
          <a:rect l="0" t="0" r="0" b="0"/>
          <a:pathLst>
            <a:path>
              <a:moveTo>
                <a:pt x="3675885" y="314335"/>
              </a:moveTo>
              <a:arcTo wR="2470048" hR="2470048" stAng="17953274" swAng="1211795"/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5662C-D0EE-421D-96E1-75CC5A023286}">
      <dsp:nvSpPr>
        <dsp:cNvPr id="0" name=""/>
        <dsp:cNvSpPr/>
      </dsp:nvSpPr>
      <dsp:spPr>
        <a:xfrm>
          <a:off x="5551025" y="1709104"/>
          <a:ext cx="1902060" cy="1236339"/>
        </a:xfrm>
        <a:prstGeom prst="roundRect">
          <a:avLst/>
        </a:prstGeom>
        <a:solidFill>
          <a:srgbClr val="0070C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Multi tap Hand Washing Facility</a:t>
          </a:r>
        </a:p>
      </dsp:txBody>
      <dsp:txXfrm>
        <a:off x="5611378" y="1769457"/>
        <a:ext cx="1781354" cy="1115633"/>
      </dsp:txXfrm>
    </dsp:sp>
    <dsp:sp modelId="{F2222F46-DE2D-4987-9CD7-A38D006FEC15}">
      <dsp:nvSpPr>
        <dsp:cNvPr id="0" name=""/>
        <dsp:cNvSpPr/>
      </dsp:nvSpPr>
      <dsp:spPr>
        <a:xfrm>
          <a:off x="1737622" y="1012208"/>
          <a:ext cx="4940097" cy="4940097"/>
        </a:xfrm>
        <a:custGeom>
          <a:avLst/>
          <a:gdLst/>
          <a:ahLst/>
          <a:cxnLst/>
          <a:rect l="0" t="0" r="0" b="0"/>
          <a:pathLst>
            <a:path>
              <a:moveTo>
                <a:pt x="4927345" y="2219378"/>
              </a:moveTo>
              <a:arcTo wR="2470048" hR="2470048" stAng="21250522" swAng="1241133"/>
            </a:path>
          </a:pathLst>
        </a:custGeom>
        <a:noFill/>
        <a:ln w="15875" cap="flat" cmpd="sng" algn="ctr">
          <a:solidFill>
            <a:schemeClr val="accent3">
              <a:hueOff val="2748500"/>
              <a:satOff val="-1986"/>
              <a:lumOff val="73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CD7FCF-2929-4E1F-B50B-65242D10C582}">
      <dsp:nvSpPr>
        <dsp:cNvPr id="0" name=""/>
        <dsp:cNvSpPr/>
      </dsp:nvSpPr>
      <dsp:spPr>
        <a:xfrm>
          <a:off x="4860933" y="4391080"/>
          <a:ext cx="2346781" cy="1236339"/>
        </a:xfrm>
        <a:prstGeom prst="roundRect">
          <a:avLst/>
        </a:prstGeom>
        <a:solidFill>
          <a:srgbClr val="E07A42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itchFamily="34" charset="0"/>
              <a:cs typeface="Calibri" pitchFamily="34" charset="0"/>
            </a:rPr>
            <a:t>Pictorial posters related to MDM Scheme</a:t>
          </a:r>
        </a:p>
      </dsp:txBody>
      <dsp:txXfrm>
        <a:off x="4921286" y="4451433"/>
        <a:ext cx="2226075" cy="1115633"/>
      </dsp:txXfrm>
    </dsp:sp>
    <dsp:sp modelId="{301D6484-FB65-49D6-AE5D-0D8C39597ED8}">
      <dsp:nvSpPr>
        <dsp:cNvPr id="0" name=""/>
        <dsp:cNvSpPr/>
      </dsp:nvSpPr>
      <dsp:spPr>
        <a:xfrm>
          <a:off x="1711547" y="840971"/>
          <a:ext cx="4940097" cy="4940097"/>
        </a:xfrm>
        <a:custGeom>
          <a:avLst/>
          <a:gdLst/>
          <a:ahLst/>
          <a:cxnLst/>
          <a:rect l="0" t="0" r="0" b="0"/>
          <a:pathLst>
            <a:path>
              <a:moveTo>
                <a:pt x="3000707" y="4882421"/>
              </a:moveTo>
              <a:arcTo wR="2470048" hR="2470048" stAng="4655641" swAng="1473526"/>
            </a:path>
          </a:pathLst>
        </a:custGeom>
        <a:noFill/>
        <a:ln w="15875" cap="flat" cmpd="sng" algn="ctr">
          <a:solidFill>
            <a:schemeClr val="accent3">
              <a:hueOff val="5497000"/>
              <a:satOff val="-3971"/>
              <a:lumOff val="14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17FB2-B6A0-4D5C-88D4-66593DFB36AE}">
      <dsp:nvSpPr>
        <dsp:cNvPr id="0" name=""/>
        <dsp:cNvSpPr/>
      </dsp:nvSpPr>
      <dsp:spPr>
        <a:xfrm>
          <a:off x="1432208" y="4470700"/>
          <a:ext cx="1902060" cy="1236339"/>
        </a:xfrm>
        <a:prstGeom prst="roundRect">
          <a:avLst/>
        </a:prstGeom>
        <a:solidFill>
          <a:srgbClr val="7030A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Calibri" pitchFamily="34" charset="0"/>
              <a:cs typeface="Calibri" pitchFamily="34" charset="0"/>
            </a:rPr>
            <a:t>Sampriti</a:t>
          </a:r>
          <a:r>
            <a:rPr lang="en-US" sz="1600" kern="1200" dirty="0">
              <a:latin typeface="Calibri" pitchFamily="34" charset="0"/>
              <a:cs typeface="Calibri" pitchFamily="34" charset="0"/>
            </a:rPr>
            <a:t> </a:t>
          </a:r>
          <a:r>
            <a:rPr lang="en-US" sz="1600" kern="1200" dirty="0" err="1">
              <a:latin typeface="Calibri" pitchFamily="34" charset="0"/>
              <a:cs typeface="Calibri" pitchFamily="34" charset="0"/>
            </a:rPr>
            <a:t>Bhoja</a:t>
          </a:r>
          <a:r>
            <a:rPr lang="en-US" sz="1600" kern="1200" dirty="0" err="1"/>
            <a:t>n</a:t>
          </a:r>
          <a:r>
            <a:rPr lang="en-US" sz="1600" kern="1200" dirty="0"/>
            <a:t> </a:t>
          </a:r>
        </a:p>
      </dsp:txBody>
      <dsp:txXfrm>
        <a:off x="1492561" y="4531053"/>
        <a:ext cx="1781354" cy="1115633"/>
      </dsp:txXfrm>
    </dsp:sp>
    <dsp:sp modelId="{4BAD4FA9-4986-4C6D-9C4D-5E17A783BDB5}">
      <dsp:nvSpPr>
        <dsp:cNvPr id="0" name=""/>
        <dsp:cNvSpPr/>
      </dsp:nvSpPr>
      <dsp:spPr>
        <a:xfrm>
          <a:off x="1638842" y="961350"/>
          <a:ext cx="4940097" cy="4940097"/>
        </a:xfrm>
        <a:custGeom>
          <a:avLst/>
          <a:gdLst/>
          <a:ahLst/>
          <a:cxnLst/>
          <a:rect l="0" t="0" r="0" b="0"/>
          <a:pathLst>
            <a:path>
              <a:moveTo>
                <a:pt x="117676" y="3223364"/>
              </a:moveTo>
              <a:arcTo wR="2470048" hR="2470048" stAng="9734582" swAng="1318657"/>
            </a:path>
          </a:pathLst>
        </a:custGeom>
        <a:noFill/>
        <a:ln w="15875" cap="flat" cmpd="sng" algn="ctr">
          <a:solidFill>
            <a:schemeClr val="accent3">
              <a:hueOff val="8245499"/>
              <a:satOff val="-5957"/>
              <a:lumOff val="220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7673F-339C-4B99-81B4-BA042611A5FE}">
      <dsp:nvSpPr>
        <dsp:cNvPr id="0" name=""/>
        <dsp:cNvSpPr/>
      </dsp:nvSpPr>
      <dsp:spPr>
        <a:xfrm>
          <a:off x="852713" y="1709104"/>
          <a:ext cx="1902060" cy="1236339"/>
        </a:xfrm>
        <a:prstGeom prst="roundRect">
          <a:avLst/>
        </a:prstGeom>
        <a:solidFill>
          <a:srgbClr val="00B0F0"/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" pitchFamily="34" charset="0"/>
              <a:cs typeface="Calibri" pitchFamily="34" charset="0"/>
            </a:rPr>
            <a:t>Guideline on Food  Safety and Hygiene for Kitchen </a:t>
          </a:r>
        </a:p>
      </dsp:txBody>
      <dsp:txXfrm>
        <a:off x="913066" y="1769457"/>
        <a:ext cx="1781354" cy="1115633"/>
      </dsp:txXfrm>
    </dsp:sp>
    <dsp:sp modelId="{21E1CE82-CD86-4B9C-B91A-236D66423E0D}">
      <dsp:nvSpPr>
        <dsp:cNvPr id="0" name=""/>
        <dsp:cNvSpPr/>
      </dsp:nvSpPr>
      <dsp:spPr>
        <a:xfrm>
          <a:off x="1682851" y="620512"/>
          <a:ext cx="4940097" cy="4940097"/>
        </a:xfrm>
        <a:custGeom>
          <a:avLst/>
          <a:gdLst/>
          <a:ahLst/>
          <a:cxnLst/>
          <a:rect l="0" t="0" r="0" b="0"/>
          <a:pathLst>
            <a:path>
              <a:moveTo>
                <a:pt x="594111" y="863187"/>
              </a:moveTo>
              <a:arcTo wR="2470048" hR="2470048" stAng="13234931" swAng="1211795"/>
            </a:path>
          </a:pathLst>
        </a:custGeom>
        <a:noFill/>
        <a:ln w="15875" cap="flat" cmpd="sng" algn="ctr">
          <a:solidFill>
            <a:schemeClr val="accent3">
              <a:hueOff val="10993999"/>
              <a:satOff val="-7943"/>
              <a:lumOff val="294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56C93-0937-4A6B-B894-D5865F37376A}">
      <dsp:nvSpPr>
        <dsp:cNvPr id="0" name=""/>
        <dsp:cNvSpPr/>
      </dsp:nvSpPr>
      <dsp:spPr>
        <a:xfrm>
          <a:off x="2567889" y="855697"/>
          <a:ext cx="3933104" cy="3932932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7000"/>
                <a:hueMod val="100000"/>
                <a:satMod val="20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28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62A206-B967-4B38-BFFE-664F9191685D}">
      <dsp:nvSpPr>
        <dsp:cNvPr id="0" name=""/>
        <dsp:cNvSpPr/>
      </dsp:nvSpPr>
      <dsp:spPr>
        <a:xfrm>
          <a:off x="2282115" y="957930"/>
          <a:ext cx="70431" cy="3657466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28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476D3C-CE4D-493B-B4FF-2093265B91BD}">
      <dsp:nvSpPr>
        <dsp:cNvPr id="0" name=""/>
        <dsp:cNvSpPr/>
      </dsp:nvSpPr>
      <dsp:spPr>
        <a:xfrm>
          <a:off x="2557374" y="1264677"/>
          <a:ext cx="3884951" cy="3067578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Proposals during the financial year 2020-21:</a:t>
          </a:r>
          <a:endParaRPr lang="en-US" sz="2800" b="0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26312" y="1713913"/>
        <a:ext cx="2747075" cy="2169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A632C-E2D8-4E18-B230-43C169A2C0B0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9388-B07E-415B-A9AB-B03B4F4CC9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osiaicBubbles/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5E24039-4673-4701-A24C-27277A94A9D5}" type="datetimeFigureOut">
              <a:rPr lang="en-US" smtClean="0"/>
              <a:pPr/>
              <a:t>5/10/2020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3509B14-7BA7-48AD-955C-8A01A6F27A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Link%20files%20(BPs).pptx" TargetMode="Externa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105400"/>
            <a:ext cx="8382000" cy="10668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brief  presentation on </a:t>
            </a:r>
            <a:b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Mid-Day-Meal Scheme, Assam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 l="27779" t="13121" r="27777" b="10283"/>
          <a:stretch>
            <a:fillRect/>
          </a:stretch>
        </p:blipFill>
        <p:spPr bwMode="auto">
          <a:xfrm>
            <a:off x="8305800" y="0"/>
            <a:ext cx="838200" cy="103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1" cy="112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A64FC-F2A5-47E1-BBA7-AB30466CE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02" y="-685800"/>
            <a:ext cx="701309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4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4E6BA-2905-4806-A120-0EC53966F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97431"/>
            <a:ext cx="1981200" cy="2971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4C1DD7-6835-494A-B1F9-3EC7A612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3821632"/>
            <a:ext cx="1964635" cy="2960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32EF7-630F-4999-9674-623725FD4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48" y="697431"/>
            <a:ext cx="4069950" cy="6084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EBC1B8-D13F-4DF1-8062-7FA87E6DA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58" y="1859883"/>
            <a:ext cx="2777591" cy="4171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1680D-FE25-4B2C-89D8-08614D7747E8}"/>
              </a:ext>
            </a:extLst>
          </p:cNvPr>
          <p:cNvSpPr txBox="1"/>
          <p:nvPr/>
        </p:nvSpPr>
        <p:spPr>
          <a:xfrm>
            <a:off x="533400" y="2286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E58B2"/>
                </a:solidFill>
                <a:latin typeface="Aharoni" pitchFamily="2" charset="-79"/>
                <a:cs typeface="Aharoni" pitchFamily="2" charset="-79"/>
              </a:rPr>
              <a:t>Providing IEC materials to every school under  MDMS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838200"/>
            <a:ext cx="853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arenR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State is implementing ‘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Sampriti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Bhojan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’ to encourage communities in the schools to benefit the children.</a:t>
            </a:r>
          </a:p>
          <a:p>
            <a:pPr marL="342900" lvl="0" indent="-342900" algn="just"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Members of community provides additional food items on special occasions i.e. Birthdays, Anniversaries, Festivals, Days of National importance etc.</a:t>
            </a:r>
          </a:p>
          <a:p>
            <a:pPr marL="342900" lvl="0" indent="-342900" algn="just">
              <a:buFont typeface="+mj-lt"/>
              <a:buAutoNum type="arabi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During the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supplementary nutritive items like sweet, bread butter/ jam, egg, apple, banana, orange, chick pea,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milk, snacks, biscuits etc. are provided to the children of the schools in addition to Mid-Day Meal.</a:t>
            </a:r>
          </a:p>
          <a:p>
            <a:pPr marL="342900" lvl="0" indent="-342900" algn="just">
              <a:buFont typeface="+mj-lt"/>
              <a:buAutoNum type="arabi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Hoarding on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Sampriti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Bhojan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were installed in prominent places of the districts to upscale the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arenR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arenR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1999" y="597158"/>
            <a:ext cx="2596055" cy="46964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Sampriti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Bhojan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426795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PPT Photo kkk\lakhimpur sampriti\IMG-20190531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3" y="559675"/>
            <a:ext cx="3636901" cy="255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PPT Photo kkk\lakhimpur sampriti\IMG-20190531-WA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09" y="524854"/>
            <a:ext cx="3626391" cy="259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PPT Photo kkk\lakhimpur sampriti\IMG-20190531-WA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3" y="3286124"/>
            <a:ext cx="3655294" cy="257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Album Print_25.5.19\Print_Sampriti\IMG-20190426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60" y="3362325"/>
            <a:ext cx="3655294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6135469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Additional food items like Egg, Banana, Bread Butter/Jam, Chick pea, Sweets etc. distributed in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Sampriti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Bhojan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3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0217" y="5334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nos. of Hoardings installed in prominent places of each district of Assam for Guidelines on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Sampriti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Bhojan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67B58-5D43-4ACF-B679-6FCF36AA8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381000"/>
            <a:ext cx="32004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7C9E6-CBFE-45EC-B895-DCFDDF397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2438400"/>
            <a:ext cx="3200400" cy="213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250DBA-F7A0-43E6-AB5B-38269E953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4648200"/>
            <a:ext cx="3200400" cy="213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E9BB09-766F-453F-95E6-DDFE3B519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73" y="1549062"/>
            <a:ext cx="5821068" cy="43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3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371600"/>
            <a:ext cx="7543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Guidelines on food safety and hygiene for school level kitchens under MDM Scheme have been translated into Assamese, Bengali and Bodo languages and distributed to all schools.</a:t>
            </a:r>
          </a:p>
          <a:p>
            <a:pPr marL="342900" lvl="0" indent="-342900" algn="just">
              <a:buFont typeface="+mj-lt"/>
              <a:buAutoNum type="arabicParenR"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MDM Rules, 2015 have also been translated into Assamese, Bengali and Bodo languages and printed in the said booklet.</a:t>
            </a:r>
          </a:p>
          <a:p>
            <a:pPr lvl="0" algn="just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+mj-lt"/>
              <a:buAutoNum type="arabicParenR" startAt="3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Training has been imparted to Cook cum Helpers, President &amp; Member Secretary of the SMCs on food safety and hygiene for school level kitchens and MDM Rules, 2015.</a:t>
            </a:r>
          </a:p>
          <a:p>
            <a:pPr marL="342900" lvl="0" indent="-342900" algn="just">
              <a:buFont typeface="+mj-lt"/>
              <a:buAutoNum type="arabicParenR" startAt="3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arenR" startAt="3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‘MDM Rules, 2015’ and ‘Guideline of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Sampriti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Bhojan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’ have been incorporated in the training module of SMC’s members under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Samagra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Shiksha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1999" y="597158"/>
            <a:ext cx="7620001" cy="46964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 on Food Safety and Hygiene for Kitchen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1122465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:\Guideline_on_Food safety and hygiene\Assame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838" y="990600"/>
            <a:ext cx="3605361" cy="461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F:\Guideline_on_Food safety and hygiene\Bengo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824" y="990600"/>
            <a:ext cx="3749575" cy="461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914400" y="5267325"/>
            <a:ext cx="2514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Assamese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410200" y="5300662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Bengali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77251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:\Guideline_on_Food safety and hygiene\Bo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033" y="762000"/>
            <a:ext cx="3636567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F:\Guideline_on_Food safety and hygiene\Engli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3493957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219200" y="5181600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Bodo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410200" y="5257800"/>
            <a:ext cx="2514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English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753314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617614645"/>
              </p:ext>
            </p:extLst>
          </p:nvPr>
        </p:nvGraphicFramePr>
        <p:xfrm>
          <a:off x="381000" y="762000"/>
          <a:ext cx="7772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81800" y="152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192731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9000"/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2" name="Rectangle 3"/>
          <p:cNvSpPr>
            <a:spLocks noChangeArrowheads="1"/>
          </p:cNvSpPr>
          <p:nvPr/>
        </p:nvSpPr>
        <p:spPr bwMode="auto">
          <a:xfrm>
            <a:off x="1157288" y="241410"/>
            <a:ext cx="7058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Proposal for Annual Work Plan &amp; Budget (AWP&amp;B), 2020-21</a:t>
            </a:r>
            <a:endParaRPr lang="en-IN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3581400"/>
            <a:ext cx="8536050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C. 	Proposal for Food grains Allocation in AWP &amp;B, 2020-21</a:t>
            </a:r>
          </a:p>
        </p:txBody>
      </p:sp>
      <p:graphicFrame>
        <p:nvGraphicFramePr>
          <p:cNvPr id="10" name="Group 2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559162"/>
              </p:ext>
            </p:extLst>
          </p:nvPr>
        </p:nvGraphicFramePr>
        <p:xfrm>
          <a:off x="609600" y="4114800"/>
          <a:ext cx="8077200" cy="2541081"/>
        </p:xfrm>
        <a:graphic>
          <a:graphicData uri="http://schemas.openxmlformats.org/drawingml/2006/table">
            <a:tbl>
              <a:tblPr/>
              <a:tblGrid>
                <a:gridCol w="49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77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#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Stage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Proposal for food grains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Quantity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in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MTs.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No. of children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No. of working days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Primary @ 100 </a:t>
                      </a:r>
                      <a:r>
                        <a:rPr lang="en-US" sz="1400" dirty="0" err="1">
                          <a:latin typeface="+mn-lt"/>
                          <a:ea typeface="Calibri"/>
                          <a:cs typeface="Times New Roman"/>
                        </a:rPr>
                        <a:t>gms</a:t>
                      </a: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 / child / school day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+mn-lt"/>
                          <a:ea typeface="Calibri"/>
                          <a:cs typeface="Vrinda"/>
                        </a:rPr>
                        <a:t> (</a:t>
                      </a:r>
                      <a:r>
                        <a:rPr lang="en-GB" sz="1400" dirty="0">
                          <a:latin typeface="+mn-lt"/>
                          <a:ea typeface="Times New Roman"/>
                          <a:cs typeface="Times New Roman"/>
                        </a:rPr>
                        <a:t>27,16,040</a:t>
                      </a:r>
                      <a:r>
                        <a:rPr lang="en-IN" sz="1400" dirty="0">
                          <a:latin typeface="+mn-lt"/>
                          <a:ea typeface="Calibri"/>
                          <a:cs typeface="Vrinda"/>
                        </a:rPr>
                        <a:t>x 235 x 0.0001)</a:t>
                      </a:r>
                      <a:endParaRPr lang="en-US" sz="14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+mn-lt"/>
                          <a:ea typeface="Times New Roman"/>
                          <a:cs typeface="Times New Roman"/>
                        </a:rPr>
                        <a:t>27,16,040</a:t>
                      </a:r>
                      <a:endParaRPr lang="en-U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235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+mn-lt"/>
                          <a:ea typeface="Calibri"/>
                          <a:cs typeface="Arial"/>
                        </a:rPr>
                        <a:t>63826.947</a:t>
                      </a:r>
                      <a:endParaRPr lang="en-US" sz="1400" dirty="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Upper Primary @ 150 </a:t>
                      </a:r>
                      <a:r>
                        <a:rPr lang="en-US" sz="1400" dirty="0" err="1">
                          <a:latin typeface="+mn-lt"/>
                          <a:ea typeface="Calibri"/>
                          <a:cs typeface="Times New Roman"/>
                        </a:rPr>
                        <a:t>gms</a:t>
                      </a: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 / child / school day (</a:t>
                      </a:r>
                      <a:r>
                        <a:rPr lang="en-GB" sz="1400" dirty="0">
                          <a:latin typeface="+mn-lt"/>
                          <a:ea typeface="Times New Roman"/>
                          <a:cs typeface="Times New Roman"/>
                        </a:rPr>
                        <a:t>13,31,872</a:t>
                      </a: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x 235 x 0.00015)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+mn-lt"/>
                          <a:ea typeface="Times New Roman"/>
                          <a:cs typeface="Times New Roman"/>
                        </a:rPr>
                        <a:t>13,31,872</a:t>
                      </a:r>
                      <a:endParaRPr lang="en-U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235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+mn-lt"/>
                          <a:ea typeface="Calibri"/>
                          <a:cs typeface="Arial"/>
                        </a:rPr>
                        <a:t>46948.493</a:t>
                      </a:r>
                      <a:endParaRPr lang="en-US" sz="14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8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NCLP @ 150 </a:t>
                      </a:r>
                      <a:r>
                        <a:rPr lang="en-US" sz="1400" dirty="0" err="1">
                          <a:latin typeface="+mn-lt"/>
                          <a:ea typeface="Calibri"/>
                          <a:cs typeface="Times New Roman"/>
                        </a:rPr>
                        <a:t>gms</a:t>
                      </a: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 / child / school day </a:t>
                      </a: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400" dirty="0">
                          <a:latin typeface="+mn-lt"/>
                          <a:ea typeface="Times New Roman"/>
                          <a:cs typeface="Times New Roman"/>
                        </a:rPr>
                        <a:t>4,394</a:t>
                      </a:r>
                      <a:r>
                        <a:rPr lang="en-US" sz="1400" dirty="0">
                          <a:latin typeface="+mn-lt"/>
                          <a:ea typeface="Calibri"/>
                          <a:cs typeface="Times New Roman"/>
                        </a:rPr>
                        <a:t>x 312 x 0.00015)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+mn-lt"/>
                          <a:ea typeface="Times New Roman"/>
                          <a:cs typeface="Times New Roman"/>
                        </a:rPr>
                        <a:t>4,394</a:t>
                      </a:r>
                      <a:endParaRPr lang="en-U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312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+mn-lt"/>
                          <a:ea typeface="Calibri"/>
                          <a:cs typeface="Arial"/>
                        </a:rPr>
                        <a:t>205.639</a:t>
                      </a:r>
                      <a:endParaRPr lang="en-US" sz="1400">
                        <a:latin typeface="+mn-lt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782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Calibri"/>
                          <a:cs typeface="Times New Roman"/>
                        </a:rPr>
                        <a:t>40,52,306</a:t>
                      </a:r>
                      <a:endParaRPr lang="en-U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+mn-lt"/>
                          <a:ea typeface="Calibri"/>
                          <a:cs typeface="Times New Roman"/>
                        </a:rPr>
                        <a:t>110981.079</a:t>
                      </a:r>
                      <a:endParaRPr lang="en-U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24446"/>
              </p:ext>
            </p:extLst>
          </p:nvPr>
        </p:nvGraphicFramePr>
        <p:xfrm>
          <a:off x="414854" y="1152150"/>
          <a:ext cx="8424346" cy="606298"/>
        </p:xfrm>
        <a:graphic>
          <a:graphicData uri="http://schemas.openxmlformats.org/drawingml/2006/table">
            <a:tbl>
              <a:tblPr/>
              <a:tblGrid>
                <a:gridCol w="1495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83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83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6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Category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Primary 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(I-V)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Upper Primary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(VI-VIII)  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Primary with Upper Primary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 (I-VIII)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NCLP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>
                          <a:latin typeface="Calibri"/>
                          <a:ea typeface="Calibri"/>
                          <a:cs typeface="Arial"/>
                        </a:rPr>
                        <a:t>Total 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>
                          <a:latin typeface="Calibri"/>
                          <a:ea typeface="Calibri"/>
                          <a:cs typeface="Arial"/>
                        </a:rPr>
                        <a:t>Institution  </a:t>
                      </a:r>
                      <a:endParaRPr lang="en-US" sz="12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Arial"/>
                        </a:rPr>
                        <a:t>40,184</a:t>
                      </a:r>
                      <a:endParaRPr lang="en-US" sz="12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Arial"/>
                        </a:rPr>
                        <a:t>10,252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Arial"/>
                        </a:rPr>
                        <a:t>3,443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>
                          <a:latin typeface="Calibri"/>
                          <a:ea typeface="Calibri"/>
                          <a:cs typeface="Arial"/>
                        </a:rPr>
                        <a:t>134</a:t>
                      </a:r>
                      <a:endParaRPr lang="en-US" sz="12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dirty="0">
                          <a:latin typeface="Calibri"/>
                          <a:ea typeface="Calibri"/>
                          <a:cs typeface="Arial"/>
                        </a:rPr>
                        <a:t>54,013</a:t>
                      </a:r>
                      <a:endParaRPr lang="en-US" sz="12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61965" y="1835205"/>
            <a:ext cx="8536050" cy="4174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B. 	</a:t>
            </a:r>
            <a:r>
              <a:rPr lang="en-IN" sz="1600" b="1" dirty="0"/>
              <a:t> No. of Children, Cook cum Helper</a:t>
            </a:r>
            <a:r>
              <a:rPr lang="en-IN" sz="1600" dirty="0"/>
              <a:t> </a:t>
            </a:r>
            <a:r>
              <a:rPr lang="en-IN" sz="1600" b="1" dirty="0"/>
              <a:t>&amp;</a:t>
            </a:r>
            <a:r>
              <a:rPr lang="en-IN" sz="1600" dirty="0"/>
              <a:t> </a:t>
            </a:r>
            <a:r>
              <a:rPr lang="en-IN" sz="1600" b="1" dirty="0"/>
              <a:t>Working days to be opted MDMS for the FY 2020-21:</a:t>
            </a:r>
            <a:endParaRPr lang="en-US" sz="1600" b="1" dirty="0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9565" y="2366470"/>
          <a:ext cx="8272555" cy="1169164"/>
        </p:xfrm>
        <a:graphic>
          <a:graphicData uri="http://schemas.openxmlformats.org/drawingml/2006/table">
            <a:tbl>
              <a:tblPr/>
              <a:tblGrid>
                <a:gridCol w="2426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latin typeface="Calibri"/>
                          <a:ea typeface="Calibri"/>
                          <a:cs typeface="Arial"/>
                        </a:rPr>
                        <a:t>Category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 Primary 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(I-V)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Upper Primary  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(VI-VIII)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NCLP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latin typeface="Calibri"/>
                          <a:ea typeface="Calibri"/>
                          <a:cs typeface="Arial"/>
                        </a:rPr>
                        <a:t>Total 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Children 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27,16,040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Calibri"/>
                          <a:ea typeface="Times New Roman"/>
                          <a:cs typeface="Times New Roman"/>
                        </a:rPr>
                        <a:t>13,31,872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Calibri"/>
                          <a:ea typeface="Times New Roman"/>
                          <a:cs typeface="Times New Roman"/>
                        </a:rPr>
                        <a:t>4,394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Arial"/>
                        </a:rPr>
                        <a:t>40,52,306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>
                          <a:latin typeface="Calibri"/>
                          <a:ea typeface="Calibri"/>
                          <a:cs typeface="Arial"/>
                        </a:rPr>
                        <a:t>Cook-cum-Helpers 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Arial"/>
                        </a:rPr>
                        <a:t>85,499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Arial"/>
                        </a:rPr>
                        <a:t>33,499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Arial"/>
                        </a:rPr>
                        <a:t>1,18,998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latin typeface="Calibri"/>
                          <a:ea typeface="Calibri"/>
                          <a:cs typeface="Arial"/>
                        </a:rPr>
                        <a:t>Working Days 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Arial"/>
                        </a:rPr>
                        <a:t>235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>
                          <a:latin typeface="Calibri"/>
                          <a:ea typeface="Calibri"/>
                          <a:cs typeface="Arial"/>
                        </a:rPr>
                        <a:t>235</a:t>
                      </a:r>
                      <a:endParaRPr lang="en-US" sz="140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Arial"/>
                        </a:rPr>
                        <a:t>312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dirty="0">
                          <a:latin typeface="Calibri"/>
                          <a:ea typeface="Calibri"/>
                          <a:cs typeface="Arial"/>
                        </a:rPr>
                        <a:t>-</a:t>
                      </a:r>
                      <a:endParaRPr lang="en-US" sz="1400" dirty="0"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61965" y="620885"/>
            <a:ext cx="8536050" cy="4234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A. 	</a:t>
            </a:r>
            <a:r>
              <a:rPr lang="en-IN" sz="1600" b="1" dirty="0"/>
              <a:t>No. of institution to be opted Mid-Day Meal as per U-DISE, 2018-19 for the FY 2020-21:</a:t>
            </a: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62800" y="13431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427430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 for FY 2020-21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15979"/>
              </p:ext>
            </p:extLst>
          </p:nvPr>
        </p:nvGraphicFramePr>
        <p:xfrm>
          <a:off x="228600" y="914400"/>
          <a:ext cx="8610602" cy="45720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3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5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COMPONENT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Central Share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State Share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24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Recurring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COOKING COST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49592.81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5549.05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55141.86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HONORARIUM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10709.82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1189.98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11899.80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COST OF FOODGRAINS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3329.43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3329.43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TRANSPORTATION COST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1509.35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1509.35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MME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1758.82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1758.82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12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66900.23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6739.03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73639.26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Summer Vacation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(Cooking cost, Cost of Food grains &amp;Transportation Assistance)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6714.66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684.54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70C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7399.20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658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Total </a:t>
                      </a:r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Recurring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73614.89</a:t>
                      </a:r>
                      <a:endParaRPr lang="en-IN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7423.57</a:t>
                      </a:r>
                      <a:endParaRPr lang="en-IN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81038.46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9000" y="5450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Calibri" pitchFamily="34" charset="0"/>
                <a:cs typeface="Calibri" pitchFamily="34" charset="0"/>
              </a:rPr>
              <a:t>(Rs. in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lakh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3619DE-816C-457D-92D4-3B1721320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06604"/>
              </p:ext>
            </p:extLst>
          </p:nvPr>
        </p:nvGraphicFramePr>
        <p:xfrm>
          <a:off x="228598" y="5791200"/>
          <a:ext cx="8610602" cy="371503"/>
        </p:xfrm>
        <a:graphic>
          <a:graphicData uri="http://schemas.openxmlformats.org/drawingml/2006/table">
            <a:tbl>
              <a:tblPr/>
              <a:tblGrid>
                <a:gridCol w="4419600">
                  <a:extLst>
                    <a:ext uri="{9D8B030D-6E8A-4147-A177-3AD203B41FA5}">
                      <a16:colId xmlns:a16="http://schemas.microsoft.com/office/drawing/2014/main" val="4236418108"/>
                    </a:ext>
                  </a:extLst>
                </a:gridCol>
                <a:gridCol w="1502624">
                  <a:extLst>
                    <a:ext uri="{9D8B030D-6E8A-4147-A177-3AD203B41FA5}">
                      <a16:colId xmlns:a16="http://schemas.microsoft.com/office/drawing/2014/main" val="719273537"/>
                    </a:ext>
                  </a:extLst>
                </a:gridCol>
                <a:gridCol w="1383151">
                  <a:extLst>
                    <a:ext uri="{9D8B030D-6E8A-4147-A177-3AD203B41FA5}">
                      <a16:colId xmlns:a16="http://schemas.microsoft.com/office/drawing/2014/main" val="1548269862"/>
                    </a:ext>
                  </a:extLst>
                </a:gridCol>
                <a:gridCol w="1305227">
                  <a:extLst>
                    <a:ext uri="{9D8B030D-6E8A-4147-A177-3AD203B41FA5}">
                      <a16:colId xmlns:a16="http://schemas.microsoft.com/office/drawing/2014/main" val="3642961403"/>
                    </a:ext>
                  </a:extLst>
                </a:gridCol>
              </a:tblGrid>
              <a:tr h="3715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Flexi</a:t>
                      </a:r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fund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2856.97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317.44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kern="12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ea typeface="+mn-ea"/>
                          <a:cs typeface="Arial" panose="020B0604020202020204" pitchFamily="34" charset="0"/>
                        </a:rPr>
                        <a:t>3174.41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649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45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38994-4AD4-4286-ACDC-C31AC0F24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28600"/>
            <a:ext cx="8991600" cy="4572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en-IN" b="1" dirty="0"/>
              <a:t>Distribution of Food Security Allowance during COVID-19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0893BC-443B-42CA-96D9-6328B96974AF}"/>
              </a:ext>
            </a:extLst>
          </p:cNvPr>
          <p:cNvSpPr/>
          <p:nvPr/>
        </p:nvSpPr>
        <p:spPr>
          <a:xfrm>
            <a:off x="228600" y="762000"/>
            <a:ext cx="8763000" cy="253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Food Security Allowance has been provided to the eligible children against all school working days during the closure period due to outbreak of COVID-19 virus.</a:t>
            </a:r>
            <a:endParaRPr lang="en-IN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Either HT/HM/Teacher if his/her house is situated in the same village/locality of the school or otherwise SMC/SMDC President distributed Food Security Allowance to the children as per entitlement by visiting their houses only </a:t>
            </a:r>
            <a:r>
              <a:rPr lang="en-GB" dirty="0"/>
              <a:t>observing all the norms as laid down by the Health Department.</a:t>
            </a:r>
            <a:r>
              <a:rPr lang="en-US" dirty="0"/>
              <a:t>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C0235-9B55-4171-A878-99A213468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2328022" cy="322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8E938-8B78-4A1A-A6FC-CF32F9612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505200"/>
            <a:ext cx="2140413" cy="328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33B82B-5BBC-4E5A-9C7D-60928AB87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777247"/>
            <a:ext cx="4142534" cy="264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6865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5000"/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0" y="762000"/>
            <a:ext cx="8610600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Development of School Nutrition Garden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1343561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State has proposed to develop School Nutrition Garden in 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19,723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schools @Rs.5,000/- per school. Total estimated outlay of 986.16 lakh @5,000/- per school, which comprises of 887.54 lakh as Central Share and 98.62 lakh as State Share.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1524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Flexi Fund for 2020-21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4A4C61B-728C-4889-9047-62BBBE5E3FC4}"/>
              </a:ext>
            </a:extLst>
          </p:cNvPr>
          <p:cNvSpPr/>
          <p:nvPr/>
        </p:nvSpPr>
        <p:spPr>
          <a:xfrm>
            <a:off x="304800" y="3048000"/>
            <a:ext cx="8610600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Providing Nutritious Items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053432-BA61-4456-84FC-923CA93B7679}"/>
              </a:ext>
            </a:extLst>
          </p:cNvPr>
          <p:cNvSpPr/>
          <p:nvPr/>
        </p:nvSpPr>
        <p:spPr>
          <a:xfrm>
            <a:off x="304800" y="3581400"/>
            <a:ext cx="8686800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dirty="0">
                <a:latin typeface="Calibri" pitchFamily="34" charset="0"/>
                <a:cs typeface="Calibri" pitchFamily="34" charset="0"/>
              </a:rPr>
              <a:t>State has proposed to provide nutritious item like banana to all 40,52,306 children in 27 days in a year.  For providing banana to the children as proposed a local farmer will be contacted to supply the banana and the expertise of the farmer is planned to utilize for developing School Nutrition Garden.</a:t>
            </a:r>
          </a:p>
          <a:p>
            <a:pPr lvl="0" algn="just">
              <a:lnSpc>
                <a:spcPct val="150000"/>
              </a:lnSpc>
            </a:pPr>
            <a:r>
              <a:rPr lang="en-US" dirty="0">
                <a:latin typeface="Calibri" pitchFamily="34" charset="0"/>
                <a:cs typeface="Calibri" pitchFamily="34" charset="0"/>
              </a:rPr>
              <a:t>Total estimated outlay of 2188.25 lakh @Rs.2/- per child per day for 27 days (Rs.54/- per child per year), which comprises of Rs.1969.43 lakh as Central Share and Rs.218.82 lakh as State Share.</a:t>
            </a:r>
          </a:p>
        </p:txBody>
      </p:sp>
    </p:spTree>
    <p:extLst>
      <p:ext uri="{BB962C8B-B14F-4D97-AF65-F5344CB8AC3E}">
        <p14:creationId xmlns:p14="http://schemas.microsoft.com/office/powerpoint/2010/main" val="187056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5181600"/>
            <a:ext cx="2590800" cy="533400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75550" y="5900737"/>
            <a:ext cx="120650" cy="11747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8600" y="5908344"/>
            <a:ext cx="120650" cy="11747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134350" y="5900737"/>
            <a:ext cx="120650" cy="11747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4BACC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E80B0-DE59-4A60-A32F-5C8CCD8E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152400"/>
            <a:ext cx="7152381" cy="67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schemeClr val="bg1">
                <a:shade val="20000"/>
                <a:satMod val="350000"/>
                <a:lumMod val="125000"/>
              </a:schemeClr>
              <a:schemeClr val="bg1">
                <a:tint val="90000"/>
                <a:satMod val="2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200400"/>
            <a:ext cx="2052785" cy="457200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43600" y="1640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graphicFrame>
        <p:nvGraphicFramePr>
          <p:cNvPr id="4" name="Diagram 3">
            <a:hlinkClick r:id="rId4" action="ppaction://hlinkpres?slideindex=1&amp;slidetitle="/>
          </p:cNvPr>
          <p:cNvGraphicFramePr/>
          <p:nvPr>
            <p:extLst>
              <p:ext uri="{D42A27DB-BD31-4B8C-83A1-F6EECF244321}">
                <p14:modId xmlns:p14="http://schemas.microsoft.com/office/powerpoint/2010/main" val="777514108"/>
              </p:ext>
            </p:extLst>
          </p:nvPr>
        </p:nvGraphicFramePr>
        <p:xfrm>
          <a:off x="381000" y="762000"/>
          <a:ext cx="8305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936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003043"/>
            <a:ext cx="7772400" cy="5016758"/>
          </a:xfrm>
          <a:prstGeom prst="rect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arenR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School Nutrition Garden is a source of fresh nutritious vegetables (leafy &amp; green vegetable) for school feeding.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arenR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Most of the Kitchen Gardens set up in 2018-19 were washed away in the devastating flood in Assam during July/19 and August/19. Considerable steps were taken to set up School Nutrition Garden in each &amp; every school covered under Mid-Day Meal Scheme again. 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arenR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District level committee of School Nutrition Garden under the chairmanship of the Deputy Commissioner and members from the line departments have been constituted in all the districts.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arenR"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At present, out of 53427 schools, 22154 schools in the State of Assam are having Nutrition Gardens and setting up of Kitchen Gardens is in progress in 11550 schools.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0" y="0"/>
            <a:ext cx="1095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00" y="457200"/>
            <a:ext cx="3048000" cy="46964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NUTRITION GARDEN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58866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36318-CB9A-4232-8FCA-D5C86ECF7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1"/>
            <a:ext cx="8839200" cy="64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3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143000"/>
            <a:ext cx="8001000" cy="46198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Assam model of Group Hand-washing before and after Mid-Day-Meal is one of the best model in the country with low cost high value principle.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422 schools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Rani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Rampur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Kamalpur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blocks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Kamrup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Rural district provided low cost Group Hand-washing facility with UNICEF support.</a:t>
            </a:r>
          </a:p>
          <a:p>
            <a:pPr marL="342900" lvl="0" indent="-342900"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has reduced the diseases like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diarrhoea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skin disease etc.</a:t>
            </a:r>
          </a:p>
          <a:p>
            <a:pPr marL="342900" lvl="0" indent="-342900"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Growing good habits from the early childhood stage.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9000" y="0"/>
            <a:ext cx="1095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000" y="597158"/>
            <a:ext cx="3429000" cy="46964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 Tap Hand Washing Facility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408129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PAB_MDM\Multi Tap Handwashing Facility\PHOTO-2018-12-29-16-03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4" y="3505201"/>
            <a:ext cx="4199466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PAB_MDM\Multi Tap Handwashing Facility\Pictur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1"/>
            <a:ext cx="2168856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PAB_MDM\Multi Tap Handwashing Facility\Pictur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209435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PAB_MDM\Multi Tap Handwashing Facility\Pictur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66" y="3505201"/>
            <a:ext cx="3674534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:\PAB_MDM\Multi Tap Handwashing Facility\Picture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8224"/>
          <a:stretch/>
        </p:blipFill>
        <p:spPr bwMode="auto">
          <a:xfrm>
            <a:off x="4876800" y="857250"/>
            <a:ext cx="1674284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J:\PAB_MDM\Multi Tap Handwashing Facility\Picture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3" y="808781"/>
            <a:ext cx="1989667" cy="244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</p:spTree>
    <p:extLst>
      <p:ext uri="{BB962C8B-B14F-4D97-AF65-F5344CB8AC3E}">
        <p14:creationId xmlns:p14="http://schemas.microsoft.com/office/powerpoint/2010/main" val="334395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609600"/>
            <a:ext cx="8686800" cy="6858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Pictorial wall posters related to MDM Scheme as Information Education Communication (IEC) Material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0"/>
            <a:ext cx="777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MDMS, Assam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6345E9-8B55-4391-BE9D-44A6CAF10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25447"/>
              </p:ext>
            </p:extLst>
          </p:nvPr>
        </p:nvGraphicFramePr>
        <p:xfrm>
          <a:off x="304800" y="1477040"/>
          <a:ext cx="8686800" cy="490485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012591">
                  <a:extLst>
                    <a:ext uri="{9D8B030D-6E8A-4147-A177-3AD203B41FA5}">
                      <a16:colId xmlns:a16="http://schemas.microsoft.com/office/drawing/2014/main" val="2756378660"/>
                    </a:ext>
                  </a:extLst>
                </a:gridCol>
                <a:gridCol w="7674209">
                  <a:extLst>
                    <a:ext uri="{9D8B030D-6E8A-4147-A177-3AD203B41FA5}">
                      <a16:colId xmlns:a16="http://schemas.microsoft.com/office/drawing/2014/main" val="1040591714"/>
                    </a:ext>
                  </a:extLst>
                </a:gridCol>
              </a:tblGrid>
              <a:tr h="656560">
                <a:tc>
                  <a:txBody>
                    <a:bodyPr/>
                    <a:lstStyle/>
                    <a:p>
                      <a:pPr marL="85725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Pages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Contents</a:t>
                      </a:r>
                      <a:endParaRPr lang="en-IN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5500625"/>
                  </a:ext>
                </a:extLst>
              </a:tr>
              <a:tr h="794524">
                <a:tc>
                  <a:txBody>
                    <a:bodyPr/>
                    <a:lstStyle/>
                    <a:p>
                      <a:pPr marL="0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Norms of Mid-Day Meal Scheme, Weekly Suggested Menu and ARMS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7633542"/>
                  </a:ext>
                </a:extLst>
              </a:tr>
              <a:tr h="460329">
                <a:tc>
                  <a:txBody>
                    <a:bodyPr/>
                    <a:lstStyle/>
                    <a:p>
                      <a:pPr marL="0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School Nutrition Garden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0544211"/>
                  </a:ext>
                </a:extLst>
              </a:tr>
              <a:tr h="491539">
                <a:tc>
                  <a:txBody>
                    <a:bodyPr/>
                    <a:lstStyle/>
                    <a:p>
                      <a:pPr marL="0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1706245" algn="ctr"/>
                          <a:tab pos="2406650" algn="l"/>
                        </a:tabLst>
                      </a:pPr>
                      <a:r>
                        <a:rPr lang="en-US" sz="1800" dirty="0" err="1">
                          <a:effectLst/>
                        </a:rPr>
                        <a:t>Sampriti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Bhojan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Tithi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Bhojan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8142289"/>
                  </a:ext>
                </a:extLst>
              </a:tr>
              <a:tr h="879048">
                <a:tc>
                  <a:txBody>
                    <a:bodyPr/>
                    <a:lstStyle/>
                    <a:p>
                      <a:pPr marL="0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Pictorial poster on Food Safety &amp; Hygiene aspect of implementation of MDMS at schools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4003551"/>
                  </a:ext>
                </a:extLst>
              </a:tr>
              <a:tr h="764615">
                <a:tc>
                  <a:txBody>
                    <a:bodyPr/>
                    <a:lstStyle/>
                    <a:p>
                      <a:pPr marL="0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Pictorial poster on Health &amp; Hygiene aspect to be followed in schools as per contents provided by NHM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6840886"/>
                  </a:ext>
                </a:extLst>
              </a:tr>
              <a:tr h="858241">
                <a:tc>
                  <a:txBody>
                    <a:bodyPr/>
                    <a:lstStyle/>
                    <a:p>
                      <a:pPr marL="0" marR="50165" indent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marR="50165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Pictorial posters related to Disaster </a:t>
                      </a:r>
                      <a:r>
                        <a:rPr lang="en-US" sz="1800" dirty="0" err="1">
                          <a:effectLst/>
                        </a:rPr>
                        <a:t>Mgmt</a:t>
                      </a:r>
                      <a:r>
                        <a:rPr lang="en-US" sz="1800" dirty="0">
                          <a:effectLst/>
                        </a:rPr>
                        <a:t> Information provided by Assam State Disaster Management Authority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6461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90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286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E58B2"/>
                </a:solidFill>
                <a:latin typeface="Aharoni" pitchFamily="2" charset="-79"/>
                <a:cs typeface="Aharoni" pitchFamily="2" charset="-79"/>
              </a:rPr>
              <a:t>Providing IEC materials to every school under  MDMS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55CAF-E486-4F35-9ACE-C64932BF0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2" y="2330393"/>
            <a:ext cx="1485976" cy="2197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FDFFF-ADAE-47D8-AB2C-BC969A654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2" y="2330393"/>
            <a:ext cx="1485976" cy="2197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A765B3-565B-4007-88B6-DDA49F19A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91" y="914399"/>
            <a:ext cx="3879361" cy="5791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73D90-A714-4D73-8B5D-A934265F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2422102" cy="3581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AF-5F9B-4A37-A214-37F99F21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41" y="1648518"/>
            <a:ext cx="2440959" cy="360928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1954</TotalTime>
  <Words>1234</Words>
  <Application>Microsoft Office PowerPoint</Application>
  <PresentationFormat>On-screen Show (4:3)</PresentationFormat>
  <Paragraphs>211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Aharoni</vt:lpstr>
      <vt:lpstr>Arial</vt:lpstr>
      <vt:lpstr>Book Antiqua</vt:lpstr>
      <vt:lpstr>Calibri</vt:lpstr>
      <vt:lpstr>Century Gothic</vt:lpstr>
      <vt:lpstr>Impact</vt:lpstr>
      <vt:lpstr>Times New Roman</vt:lpstr>
      <vt:lpstr>Wingdings</vt:lpstr>
      <vt:lpstr>NewsPrint</vt:lpstr>
      <vt:lpstr>A brief  presentation on  Mid-Day-Meal Scheme, Assam </vt:lpstr>
      <vt:lpstr>PowerPoint Presentation</vt:lpstr>
      <vt:lpstr>Best Practices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SSA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Samagra Shiksha, Assam</dc:title>
  <dc:creator>Azim</dc:creator>
  <dc:description>designed by TSM</dc:description>
  <cp:lastModifiedBy>MDM</cp:lastModifiedBy>
  <cp:revision>234</cp:revision>
  <dcterms:created xsi:type="dcterms:W3CDTF">2019-05-22T08:53:26Z</dcterms:created>
  <dcterms:modified xsi:type="dcterms:W3CDTF">2020-05-10T10:18:06Z</dcterms:modified>
  <cp:version>TSM</cp:version>
</cp:coreProperties>
</file>